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8"/>
  </p:handoutMasterIdLst>
  <p:sldIdLst>
    <p:sldId id="256" r:id="rId2"/>
    <p:sldId id="263" r:id="rId3"/>
    <p:sldId id="264" r:id="rId4"/>
    <p:sldId id="265" r:id="rId5"/>
    <p:sldId id="266" r:id="rId6"/>
    <p:sldId id="267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ABAA2DE4-BFBF-45C8-98DD-C71955DA051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5330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85F9A79-84FA-48B2-82DD-77D51290733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151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  <a:gd name="T0" fmla="*/ 0 w 1000"/>
              <a:gd name="T1" fmla="*/ 0 h 1000"/>
              <a:gd name="T2" fmla="*/ 618 w 1000"/>
              <a:gd name="T3" fmla="*/ 0 h 1000"/>
              <a:gd name="T4" fmla="*/ 618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 altLang="en-US" sz="2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85F84B-66DA-42DE-83F7-EBA1362F86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73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74AD1F-2024-4698-9297-B7061E022B0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9619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D39420-B4E6-48E0-96ED-52F7572B8A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9966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709D1A-D962-4810-A812-D9E0FE841A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1201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5A0210-8B74-4CCA-94DA-8C2C7C870E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4252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DC860C-8EFF-4F49-90CC-9B576E4AA1F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0578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757E2F-098B-4E51-AFA3-233FFA25BF6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2853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7330C5-75DF-4C1A-B7B4-2425394FB9E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145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B36EBD-A0E4-4311-A69D-9D92FEB32A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3884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EFEECD-6F9F-4710-A50E-2F19D6CC81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408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4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  <a:gd name="T0" fmla="*/ 0 w 1000"/>
              <a:gd name="T1" fmla="*/ 0 h 1000"/>
              <a:gd name="T2" fmla="*/ 585 w 1000"/>
              <a:gd name="T3" fmla="*/ 0 h 1000"/>
              <a:gd name="T4" fmla="*/ 585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5125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 altLang="en-US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728145F-535C-4FC2-AEFE-3AFBC70E2E4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  <a:cs typeface="+mn-cs"/>
        </a:defRPr>
      </a:lvl2pPr>
      <a:lvl3pPr marL="1304925" indent="-3952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  <a:cs typeface="+mn-cs"/>
        </a:defRPr>
      </a:lvl3pPr>
      <a:lvl4pPr marL="1693863" indent="-3873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939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-76200"/>
            <a:ext cx="9144000" cy="1216025"/>
          </a:xfrm>
        </p:spPr>
        <p:txBody>
          <a:bodyPr/>
          <a:lstStyle/>
          <a:p>
            <a:r>
              <a:rPr lang="en-US" altLang="en-US" sz="3400" dirty="0">
                <a:solidFill>
                  <a:schemeClr val="hlink"/>
                </a:solidFill>
              </a:rPr>
              <a:t>Me </a:t>
            </a:r>
            <a:r>
              <a:rPr lang="en-US" altLang="en-US" sz="3400" dirty="0" err="1">
                <a:solidFill>
                  <a:schemeClr val="hlink"/>
                </a:solidFill>
              </a:rPr>
              <a:t>llamo</a:t>
            </a:r>
            <a:r>
              <a:rPr lang="en-US" altLang="en-US" sz="3400" dirty="0">
                <a:solidFill>
                  <a:schemeClr val="hlink"/>
                </a:solidFill>
              </a:rPr>
              <a:t> _________ 	   </a:t>
            </a:r>
            <a:r>
              <a:rPr lang="en-US" altLang="en-US" sz="3400" dirty="0" err="1">
                <a:solidFill>
                  <a:schemeClr val="hlink"/>
                </a:solidFill>
              </a:rPr>
              <a:t>Clase</a:t>
            </a:r>
            <a:r>
              <a:rPr lang="en-US" altLang="en-US" sz="3400" dirty="0">
                <a:solidFill>
                  <a:schemeClr val="hlink"/>
                </a:solidFill>
              </a:rPr>
              <a:t> </a:t>
            </a:r>
            <a:r>
              <a:rPr lang="en-US" altLang="en-US" sz="3400" dirty="0" smtClean="0">
                <a:solidFill>
                  <a:schemeClr val="hlink"/>
                </a:solidFill>
              </a:rPr>
              <a:t>801</a:t>
            </a:r>
            <a:r>
              <a:rPr lang="en-US" altLang="en-US" sz="3400" dirty="0">
                <a:solidFill>
                  <a:schemeClr val="hlink"/>
                </a:solidFill>
              </a:rPr>
              <a:t/>
            </a:r>
            <a:br>
              <a:rPr lang="en-US" altLang="en-US" sz="3400" dirty="0">
                <a:solidFill>
                  <a:schemeClr val="hlink"/>
                </a:solidFill>
              </a:rPr>
            </a:br>
            <a:r>
              <a:rPr lang="en-US" altLang="en-US" sz="3400" dirty="0">
                <a:solidFill>
                  <a:schemeClr val="hlink"/>
                </a:solidFill>
              </a:rPr>
              <a:t>La </a:t>
            </a:r>
            <a:r>
              <a:rPr lang="en-US" altLang="en-US" sz="3400" dirty="0" err="1">
                <a:solidFill>
                  <a:schemeClr val="hlink"/>
                </a:solidFill>
              </a:rPr>
              <a:t>fecha</a:t>
            </a:r>
            <a:r>
              <a:rPr lang="en-US" altLang="en-US" sz="3400" dirty="0">
                <a:solidFill>
                  <a:schemeClr val="hlink"/>
                </a:solidFill>
              </a:rPr>
              <a:t> </a:t>
            </a:r>
            <a:r>
              <a:rPr lang="en-US" altLang="en-US" sz="3400" dirty="0" err="1">
                <a:solidFill>
                  <a:schemeClr val="hlink"/>
                </a:solidFill>
              </a:rPr>
              <a:t>es</a:t>
            </a:r>
            <a:r>
              <a:rPr lang="en-US" altLang="en-US" sz="3400" dirty="0">
                <a:solidFill>
                  <a:schemeClr val="hlink"/>
                </a:solidFill>
              </a:rPr>
              <a:t> el </a:t>
            </a:r>
            <a:r>
              <a:rPr lang="en-US" altLang="en-US" sz="3400" dirty="0" smtClean="0">
                <a:solidFill>
                  <a:schemeClr val="hlink"/>
                </a:solidFill>
              </a:rPr>
              <a:t>25 </a:t>
            </a:r>
            <a:r>
              <a:rPr lang="en-US" altLang="en-US" sz="3400" dirty="0">
                <a:solidFill>
                  <a:schemeClr val="hlink"/>
                </a:solidFill>
              </a:rPr>
              <a:t>de </a:t>
            </a:r>
            <a:r>
              <a:rPr lang="en-US" altLang="en-US" sz="3400" dirty="0" err="1" smtClean="0">
                <a:solidFill>
                  <a:schemeClr val="hlink"/>
                </a:solidFill>
              </a:rPr>
              <a:t>noviembre</a:t>
            </a:r>
            <a:r>
              <a:rPr lang="en-US" altLang="en-US" sz="3400" dirty="0" smtClean="0">
                <a:solidFill>
                  <a:schemeClr val="hlink"/>
                </a:solidFill>
              </a:rPr>
              <a:t> </a:t>
            </a:r>
            <a:r>
              <a:rPr lang="en-US" altLang="en-US" sz="3400" dirty="0">
                <a:solidFill>
                  <a:schemeClr val="hlink"/>
                </a:solidFill>
              </a:rPr>
              <a:t>del </a:t>
            </a:r>
            <a:r>
              <a:rPr lang="en-US" altLang="en-US" sz="3400" dirty="0" smtClean="0">
                <a:solidFill>
                  <a:schemeClr val="hlink"/>
                </a:solidFill>
              </a:rPr>
              <a:t>2013</a:t>
            </a:r>
            <a:endParaRPr lang="en-US" altLang="en-US" sz="3400" dirty="0">
              <a:solidFill>
                <a:schemeClr val="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1143000"/>
            <a:ext cx="8991600" cy="51054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_tradnl" altLang="en-US" sz="2800" dirty="0">
                <a:solidFill>
                  <a:schemeClr val="accent2"/>
                </a:solidFill>
              </a:rPr>
              <a:t>Propósito # </a:t>
            </a:r>
            <a:r>
              <a:rPr lang="es-ES_tradnl" altLang="en-US" sz="2800" dirty="0" smtClean="0">
                <a:solidFill>
                  <a:schemeClr val="accent2"/>
                </a:solidFill>
              </a:rPr>
              <a:t>25: </a:t>
            </a:r>
            <a:r>
              <a:rPr lang="es-ES_tradnl" altLang="en-US" sz="2800" dirty="0"/>
              <a:t>¿vas a la escuela todos los días?</a:t>
            </a:r>
            <a:endParaRPr lang="es-ES_tradnl" altLang="en-US" sz="2800" dirty="0">
              <a:solidFill>
                <a:schemeClr val="accent2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s-ES_tradnl" altLang="en-US" sz="2800" dirty="0">
                <a:solidFill>
                  <a:schemeClr val="accent2"/>
                </a:solidFill>
              </a:rPr>
              <a:t>Actividad Inicial: </a:t>
            </a:r>
            <a:r>
              <a:rPr lang="es-ES_tradnl" altLang="en-US" sz="2800" dirty="0" smtClean="0">
                <a:solidFill>
                  <a:schemeClr val="accent2"/>
                </a:solidFill>
              </a:rPr>
              <a:t> </a:t>
            </a:r>
            <a:r>
              <a:rPr lang="es-ES_tradnl" altLang="en-US" sz="2800" dirty="0" err="1" smtClean="0"/>
              <a:t>Copy</a:t>
            </a:r>
            <a:r>
              <a:rPr lang="es-ES_tradnl" altLang="en-US" sz="2800" dirty="0" smtClean="0"/>
              <a:t> and complete.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dirty="0" smtClean="0"/>
              <a:t>Nosotros_______ a la cocina. </a:t>
            </a:r>
            <a:r>
              <a:rPr lang="es-ES_tradnl" altLang="en-US" sz="2800" i="1" dirty="0" smtClean="0"/>
              <a:t>(ir)</a:t>
            </a:r>
            <a:endParaRPr lang="es-ES_tradnl" alt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dirty="0" smtClean="0"/>
              <a:t>Mis padres ______ en la sala.</a:t>
            </a:r>
            <a:r>
              <a:rPr lang="es-ES_tradnl" altLang="en-US" sz="2800" i="1" dirty="0" smtClean="0"/>
              <a:t>(estar)</a:t>
            </a:r>
            <a:endParaRPr lang="es-ES_tradnl" alt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dirty="0" smtClean="0"/>
              <a:t>Yo ____ a mi carro.</a:t>
            </a:r>
            <a:r>
              <a:rPr lang="es-ES_tradnl" altLang="en-US" sz="2800" i="1" dirty="0" smtClean="0"/>
              <a:t>(ir)</a:t>
            </a:r>
            <a:endParaRPr lang="es-ES_tradnl" alt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dirty="0" smtClean="0"/>
              <a:t>Mi computadora ______ en mi cuarto. </a:t>
            </a:r>
            <a:r>
              <a:rPr lang="es-ES_tradnl" altLang="en-US" sz="2800" i="1" dirty="0" smtClean="0"/>
              <a:t>(estar)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dirty="0" smtClean="0"/>
              <a:t>Yo _________ la red y _____ la </a:t>
            </a:r>
            <a:r>
              <a:rPr lang="es-ES_tradnl" altLang="en-US" sz="2800" dirty="0" err="1" smtClean="0"/>
              <a:t>informacion</a:t>
            </a:r>
            <a:r>
              <a:rPr lang="es-ES_tradnl" altLang="en-US" sz="2800" dirty="0" smtClean="0"/>
              <a:t> a mi hermano menor. </a:t>
            </a:r>
            <a:r>
              <a:rPr lang="es-ES_tradnl" altLang="en-US" sz="2800" i="1" dirty="0" smtClean="0"/>
              <a:t>(navegar, dar)</a:t>
            </a:r>
            <a:endParaRPr lang="es-ES_tradnl" alt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dirty="0" smtClean="0"/>
              <a:t>El profesor ____ un examen. </a:t>
            </a:r>
            <a:r>
              <a:rPr lang="es-ES_tradnl" altLang="en-US" sz="2800" i="1" dirty="0" smtClean="0"/>
              <a:t>(dar)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dirty="0" smtClean="0"/>
              <a:t>Usted ______ a la tienda. </a:t>
            </a:r>
            <a:r>
              <a:rPr lang="es-ES_tradnl" altLang="en-US" sz="2800" i="1" dirty="0" smtClean="0"/>
              <a:t>(ir)</a:t>
            </a:r>
            <a:endParaRPr lang="es-ES_tradnl" alt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altLang="en-US" sz="2800" dirty="0" smtClean="0"/>
              <a:t>Tú ______ lejos de tu casa. </a:t>
            </a:r>
            <a:r>
              <a:rPr lang="es-ES_tradnl" altLang="en-US" sz="2800" i="1" dirty="0" smtClean="0"/>
              <a:t>(estar)</a:t>
            </a:r>
            <a:endParaRPr lang="es-ES_tradnl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76200"/>
            <a:ext cx="8001000" cy="911225"/>
          </a:xfrm>
        </p:spPr>
        <p:txBody>
          <a:bodyPr/>
          <a:lstStyle/>
          <a:p>
            <a:r>
              <a:rPr lang="en-US" altLang="en-US">
                <a:solidFill>
                  <a:schemeClr val="accent2"/>
                </a:solidFill>
              </a:rPr>
              <a:t>Repaso para la Prueba 3/4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66800"/>
            <a:ext cx="9144000" cy="5029200"/>
          </a:xfrm>
        </p:spPr>
        <p:txBody>
          <a:bodyPr/>
          <a:lstStyle/>
          <a:p>
            <a:pPr marL="571500" indent="-571500"/>
            <a:r>
              <a:rPr lang="es-ES_tradnl" altLang="en-US"/>
              <a:t>Presente de los verbos –AR:</a:t>
            </a:r>
          </a:p>
          <a:p>
            <a:pPr marL="571500" indent="-571500">
              <a:buFont typeface="Wingdings" pitchFamily="2" charset="2"/>
              <a:buNone/>
            </a:pPr>
            <a:r>
              <a:rPr lang="es-ES_tradnl" altLang="en-US">
                <a:solidFill>
                  <a:schemeClr val="folHlink"/>
                </a:solidFill>
              </a:rPr>
              <a:t>A. </a:t>
            </a:r>
            <a:r>
              <a:rPr lang="es-ES_tradnl" altLang="en-US"/>
              <a:t>Complete with the correct form of the indicated verb.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/>
              <a:t>Nosotros _________ la red. (navegar)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/>
              <a:t>Los alumnos _________ en clase. (hablar)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/>
              <a:t>¿En qué escuela _________ tú? (estudiar)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/>
              <a:t>Él ________ música en su MP3. (escuchar)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_tradnl" altLang="en-US"/>
              <a:t>Yo ________ una película en DVD. (mirar)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152400"/>
            <a:ext cx="8001000" cy="758825"/>
          </a:xfrm>
        </p:spPr>
        <p:txBody>
          <a:bodyPr/>
          <a:lstStyle/>
          <a:p>
            <a:r>
              <a:rPr lang="en-US" altLang="en-US">
                <a:solidFill>
                  <a:schemeClr val="accent2"/>
                </a:solidFill>
              </a:rPr>
              <a:t>Repaso para la Prueba 3/4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143000"/>
            <a:ext cx="9067800" cy="57912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>
                <a:solidFill>
                  <a:schemeClr val="folHlink"/>
                </a:solidFill>
              </a:rPr>
              <a:t>B. </a:t>
            </a:r>
            <a:r>
              <a:rPr lang="es-ES_tradnl" altLang="en-US"/>
              <a:t>Choose the correct answer.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>
                <a:solidFill>
                  <a:schemeClr val="accent2"/>
                </a:solidFill>
              </a:rPr>
              <a:t>1. </a:t>
            </a:r>
            <a:r>
              <a:rPr lang="es-ES_tradnl" altLang="en-US" sz="2400"/>
              <a:t>¿Escuchas música en tu MP3?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/>
              <a:t>	</a:t>
            </a:r>
            <a:r>
              <a:rPr lang="es-ES_tradnl" altLang="en-US" sz="2400">
                <a:solidFill>
                  <a:schemeClr val="accent2"/>
                </a:solidFill>
              </a:rPr>
              <a:t>a. </a:t>
            </a:r>
            <a:r>
              <a:rPr lang="es-ES_tradnl" altLang="en-US" sz="2400"/>
              <a:t>Si, escuchas música en tu MP3.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/>
              <a:t>	</a:t>
            </a:r>
            <a:r>
              <a:rPr lang="es-ES_tradnl" altLang="en-US" sz="2400">
                <a:solidFill>
                  <a:schemeClr val="accent2"/>
                </a:solidFill>
              </a:rPr>
              <a:t>b. </a:t>
            </a:r>
            <a:r>
              <a:rPr lang="es-ES_tradnl" altLang="en-US" sz="2400"/>
              <a:t>Si, escucha música en tu MP3.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/>
              <a:t>	</a:t>
            </a:r>
            <a:r>
              <a:rPr lang="es-ES_tradnl" altLang="en-US" sz="2400">
                <a:solidFill>
                  <a:schemeClr val="accent2"/>
                </a:solidFill>
              </a:rPr>
              <a:t>c. </a:t>
            </a:r>
            <a:r>
              <a:rPr lang="es-ES_tradnl" altLang="en-US" sz="2400"/>
              <a:t>Si, escucho música en mi MP3.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>
                <a:solidFill>
                  <a:schemeClr val="accent2"/>
                </a:solidFill>
              </a:rPr>
              <a:t>2. </a:t>
            </a:r>
            <a:r>
              <a:rPr lang="es-ES_tradnl" altLang="en-US" sz="2400"/>
              <a:t>¿Quién mira un DVD? ¿Rosa?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/>
              <a:t>	</a:t>
            </a:r>
            <a:r>
              <a:rPr lang="es-ES_tradnl" altLang="en-US" sz="2400">
                <a:solidFill>
                  <a:schemeClr val="accent2"/>
                </a:solidFill>
              </a:rPr>
              <a:t>a. </a:t>
            </a:r>
            <a:r>
              <a:rPr lang="es-ES_tradnl" altLang="en-US" sz="2400"/>
              <a:t>Si, miramos un DVD.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/>
              <a:t>	</a:t>
            </a:r>
            <a:r>
              <a:rPr lang="es-ES_tradnl" altLang="en-US" sz="2400">
                <a:solidFill>
                  <a:schemeClr val="accent2"/>
                </a:solidFill>
              </a:rPr>
              <a:t>b. </a:t>
            </a:r>
            <a:r>
              <a:rPr lang="es-ES_tradnl" altLang="en-US" sz="2400"/>
              <a:t>Si, miran un DVD.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/>
              <a:t>	</a:t>
            </a:r>
            <a:r>
              <a:rPr lang="es-ES_tradnl" altLang="en-US" sz="2400">
                <a:solidFill>
                  <a:schemeClr val="accent2"/>
                </a:solidFill>
              </a:rPr>
              <a:t>c. </a:t>
            </a:r>
            <a:r>
              <a:rPr lang="es-ES_tradnl" altLang="en-US" sz="2400"/>
              <a:t>Si, mira un DVD.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>
                <a:solidFill>
                  <a:schemeClr val="accent2"/>
                </a:solidFill>
              </a:rPr>
              <a:t>3. </a:t>
            </a:r>
            <a:r>
              <a:rPr lang="es-ES_tradnl" altLang="en-US" sz="2400"/>
              <a:t>¿Cómo regresan ustedes a casa?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/>
              <a:t>	</a:t>
            </a:r>
            <a:r>
              <a:rPr lang="es-ES_tradnl" altLang="en-US" sz="2400">
                <a:solidFill>
                  <a:schemeClr val="accent2"/>
                </a:solidFill>
              </a:rPr>
              <a:t>a. </a:t>
            </a:r>
            <a:r>
              <a:rPr lang="es-ES_tradnl" altLang="en-US" sz="2400"/>
              <a:t>Regresamos a pie.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/>
              <a:t>	</a:t>
            </a:r>
            <a:r>
              <a:rPr lang="es-ES_tradnl" altLang="en-US" sz="2400">
                <a:solidFill>
                  <a:schemeClr val="accent2"/>
                </a:solidFill>
              </a:rPr>
              <a:t>b. </a:t>
            </a:r>
            <a:r>
              <a:rPr lang="es-ES_tradnl" altLang="en-US" sz="2400"/>
              <a:t>Regreso a pie.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sz="2400"/>
              <a:t>	</a:t>
            </a:r>
            <a:r>
              <a:rPr lang="es-ES_tradnl" altLang="en-US" sz="2400">
                <a:solidFill>
                  <a:schemeClr val="accent2"/>
                </a:solidFill>
              </a:rPr>
              <a:t>c. </a:t>
            </a:r>
            <a:r>
              <a:rPr lang="es-ES_tradnl" altLang="en-US" sz="2400"/>
              <a:t>Ustedes regresan a pie.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76200"/>
            <a:ext cx="8001000" cy="758825"/>
          </a:xfrm>
        </p:spPr>
        <p:txBody>
          <a:bodyPr/>
          <a:lstStyle/>
          <a:p>
            <a:r>
              <a:rPr lang="en-US" altLang="en-US">
                <a:solidFill>
                  <a:srgbClr val="CC0000"/>
                </a:solidFill>
              </a:rPr>
              <a:t>Repaso para la Prueba 3/4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6738" y="1066800"/>
            <a:ext cx="8001000" cy="51054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en-US" dirty="0">
                <a:solidFill>
                  <a:srgbClr val="CC0000"/>
                </a:solidFill>
              </a:rPr>
              <a:t>4. </a:t>
            </a:r>
            <a:r>
              <a:rPr lang="en-US" altLang="en-US" dirty="0"/>
              <a:t>¿</a:t>
            </a:r>
            <a:r>
              <a:rPr lang="en-US" altLang="en-US" dirty="0" err="1"/>
              <a:t>Qué</a:t>
            </a:r>
            <a:r>
              <a:rPr lang="en-US" altLang="en-US" dirty="0"/>
              <a:t> </a:t>
            </a:r>
            <a:r>
              <a:rPr lang="en-US" altLang="en-US" dirty="0" err="1"/>
              <a:t>navegas</a:t>
            </a:r>
            <a:r>
              <a:rPr lang="en-US" altLang="en-US" dirty="0"/>
              <a:t>?</a:t>
            </a:r>
          </a:p>
          <a:p>
            <a:pPr>
              <a:buFont typeface="Wingdings" pitchFamily="2" charset="2"/>
              <a:buNone/>
            </a:pPr>
            <a:r>
              <a:rPr lang="en-US" altLang="en-US" dirty="0"/>
              <a:t>	</a:t>
            </a:r>
            <a:r>
              <a:rPr lang="en-US" altLang="en-US" dirty="0">
                <a:solidFill>
                  <a:schemeClr val="accent2"/>
                </a:solidFill>
              </a:rPr>
              <a:t>a. </a:t>
            </a:r>
            <a:r>
              <a:rPr lang="en-US" altLang="en-US" dirty="0" err="1"/>
              <a:t>navegamos</a:t>
            </a:r>
            <a:r>
              <a:rPr lang="en-US" altLang="en-US" dirty="0"/>
              <a:t> la red.</a:t>
            </a:r>
          </a:p>
          <a:p>
            <a:pPr>
              <a:buFont typeface="Wingdings" pitchFamily="2" charset="2"/>
              <a:buNone/>
            </a:pPr>
            <a:r>
              <a:rPr lang="en-US" altLang="en-US" dirty="0"/>
              <a:t>	</a:t>
            </a:r>
            <a:r>
              <a:rPr lang="en-US" altLang="en-US" dirty="0">
                <a:solidFill>
                  <a:schemeClr val="accent2"/>
                </a:solidFill>
              </a:rPr>
              <a:t>b. </a:t>
            </a:r>
            <a:r>
              <a:rPr lang="en-US" altLang="en-US" dirty="0" err="1"/>
              <a:t>navego</a:t>
            </a:r>
            <a:r>
              <a:rPr lang="en-US" altLang="en-US" dirty="0"/>
              <a:t> la red.</a:t>
            </a:r>
          </a:p>
          <a:p>
            <a:pPr>
              <a:buFont typeface="Wingdings" pitchFamily="2" charset="2"/>
              <a:buNone/>
            </a:pPr>
            <a:r>
              <a:rPr lang="en-US" altLang="en-US" dirty="0"/>
              <a:t>	</a:t>
            </a:r>
            <a:r>
              <a:rPr lang="en-US" altLang="en-US" dirty="0">
                <a:solidFill>
                  <a:schemeClr val="accent2"/>
                </a:solidFill>
              </a:rPr>
              <a:t>c. </a:t>
            </a:r>
            <a:r>
              <a:rPr lang="en-US" altLang="en-US" dirty="0" err="1"/>
              <a:t>navegas</a:t>
            </a:r>
            <a:r>
              <a:rPr lang="en-US" altLang="en-US" dirty="0"/>
              <a:t> la red.</a:t>
            </a:r>
          </a:p>
          <a:p>
            <a:pPr>
              <a:buFont typeface="Wingdings" pitchFamily="2" charset="2"/>
              <a:buNone/>
            </a:pPr>
            <a:r>
              <a:rPr lang="en-US" altLang="en-US" dirty="0">
                <a:solidFill>
                  <a:schemeClr val="accent2"/>
                </a:solidFill>
              </a:rPr>
              <a:t>5. </a:t>
            </a:r>
            <a:r>
              <a:rPr lang="en-US" altLang="en-US" dirty="0"/>
              <a:t>¿</a:t>
            </a:r>
            <a:r>
              <a:rPr lang="en-US" altLang="en-US" dirty="0" err="1"/>
              <a:t>Buscan</a:t>
            </a:r>
            <a:r>
              <a:rPr lang="en-US" altLang="en-US" dirty="0"/>
              <a:t> los </a:t>
            </a:r>
            <a:r>
              <a:rPr lang="en-US" altLang="en-US" dirty="0" err="1"/>
              <a:t>alumnos</a:t>
            </a:r>
            <a:r>
              <a:rPr lang="en-US" altLang="en-US" dirty="0"/>
              <a:t> los </a:t>
            </a:r>
            <a:r>
              <a:rPr lang="en-US" altLang="en-US" dirty="0" err="1"/>
              <a:t>libros</a:t>
            </a:r>
            <a:r>
              <a:rPr lang="en-US" altLang="en-US" dirty="0"/>
              <a:t>?</a:t>
            </a:r>
          </a:p>
          <a:p>
            <a:pPr>
              <a:buFont typeface="Wingdings" pitchFamily="2" charset="2"/>
              <a:buNone/>
            </a:pPr>
            <a:r>
              <a:rPr lang="en-US" altLang="en-US" dirty="0"/>
              <a:t>	</a:t>
            </a:r>
            <a:r>
              <a:rPr lang="en-US" altLang="en-US" dirty="0">
                <a:solidFill>
                  <a:schemeClr val="accent2"/>
                </a:solidFill>
              </a:rPr>
              <a:t>a. </a:t>
            </a:r>
            <a:r>
              <a:rPr lang="en-US" altLang="en-US" dirty="0"/>
              <a:t>Si, </a:t>
            </a:r>
            <a:r>
              <a:rPr lang="en-US" altLang="en-US" dirty="0" err="1"/>
              <a:t>buscan</a:t>
            </a:r>
            <a:r>
              <a:rPr lang="en-US" altLang="en-US" dirty="0"/>
              <a:t> los </a:t>
            </a:r>
            <a:r>
              <a:rPr lang="en-US" altLang="en-US" dirty="0" err="1"/>
              <a:t>libros</a:t>
            </a:r>
            <a:r>
              <a:rPr lang="en-US" altLang="en-US" dirty="0"/>
              <a:t>.</a:t>
            </a:r>
          </a:p>
          <a:p>
            <a:pPr>
              <a:buFont typeface="Wingdings" pitchFamily="2" charset="2"/>
              <a:buNone/>
            </a:pPr>
            <a:r>
              <a:rPr lang="en-US" altLang="en-US" dirty="0"/>
              <a:t>	</a:t>
            </a:r>
            <a:r>
              <a:rPr lang="en-US" altLang="en-US" dirty="0">
                <a:solidFill>
                  <a:schemeClr val="accent2"/>
                </a:solidFill>
              </a:rPr>
              <a:t>b. </a:t>
            </a:r>
            <a:r>
              <a:rPr lang="en-US" altLang="en-US" dirty="0"/>
              <a:t>Si, </a:t>
            </a:r>
            <a:r>
              <a:rPr lang="en-US" altLang="en-US" dirty="0" err="1"/>
              <a:t>buscamos</a:t>
            </a:r>
            <a:r>
              <a:rPr lang="en-US" altLang="en-US" dirty="0"/>
              <a:t> los </a:t>
            </a:r>
            <a:r>
              <a:rPr lang="en-US" altLang="en-US" dirty="0" err="1"/>
              <a:t>libros</a:t>
            </a:r>
            <a:r>
              <a:rPr lang="en-US" altLang="en-US" dirty="0"/>
              <a:t>.</a:t>
            </a:r>
          </a:p>
          <a:p>
            <a:pPr>
              <a:buFont typeface="Wingdings" pitchFamily="2" charset="2"/>
              <a:buNone/>
            </a:pPr>
            <a:r>
              <a:rPr lang="en-US" altLang="en-US" dirty="0"/>
              <a:t>	</a:t>
            </a:r>
            <a:r>
              <a:rPr lang="en-US" altLang="en-US" dirty="0">
                <a:solidFill>
                  <a:schemeClr val="accent2"/>
                </a:solidFill>
              </a:rPr>
              <a:t>c. </a:t>
            </a:r>
            <a:r>
              <a:rPr lang="en-US" altLang="en-US" dirty="0"/>
              <a:t>Si, </a:t>
            </a:r>
            <a:r>
              <a:rPr lang="en-US" altLang="en-US" dirty="0" err="1"/>
              <a:t>busca</a:t>
            </a:r>
            <a:r>
              <a:rPr lang="en-US" altLang="en-US" dirty="0"/>
              <a:t> los </a:t>
            </a:r>
            <a:r>
              <a:rPr lang="en-US" altLang="en-US" dirty="0" err="1"/>
              <a:t>libros</a:t>
            </a:r>
            <a:r>
              <a:rPr lang="en-US" altLang="en-US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-76200"/>
            <a:ext cx="8001000" cy="758825"/>
          </a:xfrm>
        </p:spPr>
        <p:txBody>
          <a:bodyPr/>
          <a:lstStyle/>
          <a:p>
            <a:r>
              <a:rPr lang="en-US" altLang="en-US">
                <a:solidFill>
                  <a:schemeClr val="accent2"/>
                </a:solidFill>
              </a:rPr>
              <a:t>Repaso para la Prueba 3/4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685800"/>
            <a:ext cx="8577263" cy="5791200"/>
          </a:xfrm>
        </p:spPr>
        <p:txBody>
          <a:bodyPr/>
          <a:lstStyle/>
          <a:p>
            <a:pPr marL="571500" indent="-571500">
              <a:lnSpc>
                <a:spcPct val="90000"/>
              </a:lnSpc>
            </a:pPr>
            <a:r>
              <a:rPr lang="es-ES_tradnl" altLang="en-US" dirty="0"/>
              <a:t>Los verbos Ir, Dar y Estar.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b="1" dirty="0">
                <a:solidFill>
                  <a:srgbClr val="00B050"/>
                </a:solidFill>
              </a:rPr>
              <a:t>A. </a:t>
            </a:r>
            <a:r>
              <a:rPr lang="es-ES_tradnl" altLang="en-US" dirty="0"/>
              <a:t>Copia y responde: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altLang="en-US" dirty="0"/>
              <a:t>¿Estas en la clase de español o de arte?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endParaRPr lang="es-ES_tradnl" altLang="en-US" dirty="0"/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dirty="0">
                <a:solidFill>
                  <a:schemeClr val="accent2"/>
                </a:solidFill>
              </a:rPr>
              <a:t>2. </a:t>
            </a:r>
            <a:r>
              <a:rPr lang="es-ES_tradnl" altLang="en-US" dirty="0"/>
              <a:t>¿Vas a la escuela en auto o a pie?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endParaRPr lang="es-ES_tradnl" altLang="en-US" dirty="0"/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dirty="0">
                <a:solidFill>
                  <a:schemeClr val="accent2"/>
                </a:solidFill>
              </a:rPr>
              <a:t>3. </a:t>
            </a:r>
            <a:r>
              <a:rPr lang="es-ES_tradnl" altLang="en-US" dirty="0"/>
              <a:t>La escuela, ¿está lejos de tu casa?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endParaRPr lang="es-ES_tradnl" altLang="en-US" dirty="0"/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dirty="0">
                <a:solidFill>
                  <a:schemeClr val="accent2"/>
                </a:solidFill>
              </a:rPr>
              <a:t>4. </a:t>
            </a:r>
            <a:r>
              <a:rPr lang="es-ES_tradnl" altLang="en-US" dirty="0"/>
              <a:t>¿Das tu tarea a tu amigo?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endParaRPr lang="es-ES_tradnl" altLang="en-US" dirty="0"/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r>
              <a:rPr lang="es-ES_tradnl" altLang="en-US" dirty="0">
                <a:solidFill>
                  <a:schemeClr val="accent2"/>
                </a:solidFill>
              </a:rPr>
              <a:t>5. </a:t>
            </a:r>
            <a:r>
              <a:rPr lang="es-ES_tradnl" altLang="en-US" dirty="0"/>
              <a:t>¿Vas al parque después de las clases?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686800" cy="62484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ES_tradnl" b="1" dirty="0" smtClean="0">
                <a:solidFill>
                  <a:srgbClr val="00B050"/>
                </a:solidFill>
              </a:rPr>
              <a:t>B. </a:t>
            </a:r>
            <a:r>
              <a:rPr lang="es-ES_tradnl" dirty="0" smtClean="0"/>
              <a:t>Copia y completa con la forma correcta del verbo.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El profesor de ciencia _______ muchos exámenes. (dar)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La profesora de ingles y la profesora de historia no _______ muchos exámenes. (dar)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Desde </a:t>
            </a:r>
            <a:r>
              <a:rPr lang="es-ES_tradnl" sz="2600" i="1" dirty="0" smtClean="0"/>
              <a:t>(</a:t>
            </a:r>
            <a:r>
              <a:rPr lang="es-ES_tradnl" sz="2600" i="1" dirty="0" err="1" smtClean="0"/>
              <a:t>from</a:t>
            </a:r>
            <a:r>
              <a:rPr lang="es-ES_tradnl" sz="2600" i="1" dirty="0" smtClean="0"/>
              <a:t>)</a:t>
            </a:r>
            <a:r>
              <a:rPr lang="es-ES_tradnl" sz="2600" dirty="0" smtClean="0"/>
              <a:t> </a:t>
            </a:r>
            <a:r>
              <a:rPr lang="es-ES_tradnl" dirty="0" smtClean="0"/>
              <a:t>las cuatro hasta </a:t>
            </a:r>
            <a:r>
              <a:rPr lang="es-ES_tradnl" sz="2600" i="1" dirty="0" smtClean="0"/>
              <a:t>(</a:t>
            </a:r>
            <a:r>
              <a:rPr lang="es-ES_tradnl" sz="2600" i="1" dirty="0" err="1" smtClean="0"/>
              <a:t>until</a:t>
            </a:r>
            <a:r>
              <a:rPr lang="es-ES_tradnl" sz="2600" i="1" dirty="0" smtClean="0"/>
              <a:t>)</a:t>
            </a:r>
            <a:r>
              <a:rPr lang="es-ES_tradnl" sz="2600" dirty="0" smtClean="0"/>
              <a:t> </a:t>
            </a:r>
            <a:r>
              <a:rPr lang="es-ES_tradnl" dirty="0" smtClean="0"/>
              <a:t>las seis, la profesora de español siempre ________ en su aula. (estar)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Ella ______ muy tarde a su casa. (ir)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A veces yo ______ a casa tarde también. (ir)</a:t>
            </a:r>
          </a:p>
          <a:p>
            <a:pPr marL="514350" indent="-514350">
              <a:buClr>
                <a:srgbClr val="FF0000"/>
              </a:buClr>
              <a:buFont typeface="+mj-lt"/>
              <a:buAutoNum type="arabicPeriod"/>
            </a:pPr>
            <a:r>
              <a:rPr lang="es-ES_tradnl" dirty="0" smtClean="0"/>
              <a:t>Cuando yo ______ a casa, camino con mi amigo. (ir)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5444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file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e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Profile</Template>
  <TotalTime>1984</TotalTime>
  <Words>387</Words>
  <Application>Microsoft Office PowerPoint</Application>
  <PresentationFormat>On-screen Show (4:3)</PresentationFormat>
  <Paragraphs>61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Profile</vt:lpstr>
      <vt:lpstr>Me llamo _________     Clase 801 La fecha es el 25 de noviembre del 2013</vt:lpstr>
      <vt:lpstr>Repaso para la Prueba 3/4</vt:lpstr>
      <vt:lpstr>Repaso para la Prueba 3/4</vt:lpstr>
      <vt:lpstr>Repaso para la Prueba 3/4</vt:lpstr>
      <vt:lpstr>Repaso para la Prueba 3/4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   Clase 8IM La fecha es el 21 de octubre del 2010</dc:title>
  <dc:creator>Helen Zumaeta</dc:creator>
  <cp:lastModifiedBy>Helen Zumaeta</cp:lastModifiedBy>
  <cp:revision>30</cp:revision>
  <cp:lastPrinted>2013-11-25T20:16:33Z</cp:lastPrinted>
  <dcterms:created xsi:type="dcterms:W3CDTF">2010-10-21T13:30:45Z</dcterms:created>
  <dcterms:modified xsi:type="dcterms:W3CDTF">2013-11-25T21:15:43Z</dcterms:modified>
</cp:coreProperties>
</file>